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media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1"/>
  </p:notesMasterIdLst>
  <p:sldIdLst>
    <p:sldId id="256" r:id="rId2"/>
    <p:sldId id="257" r:id="rId3"/>
    <p:sldId id="258" r:id="rId4"/>
    <p:sldId id="272" r:id="rId5"/>
    <p:sldId id="259" r:id="rId6"/>
    <p:sldId id="260" r:id="rId7"/>
    <p:sldId id="261" r:id="rId8"/>
    <p:sldId id="262" r:id="rId9"/>
    <p:sldId id="269" r:id="rId10"/>
    <p:sldId id="263" r:id="rId11"/>
    <p:sldId id="268" r:id="rId12"/>
    <p:sldId id="264" r:id="rId13"/>
    <p:sldId id="265" r:id="rId14"/>
    <p:sldId id="266" r:id="rId15"/>
    <p:sldId id="271" r:id="rId16"/>
    <p:sldId id="267" r:id="rId17"/>
    <p:sldId id="270" r:id="rId18"/>
    <p:sldId id="273" r:id="rId19"/>
    <p:sldId id="274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3" d="100"/>
          <a:sy n="123" d="100"/>
        </p:scale>
        <p:origin x="2412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757D76-BA84-4BC0-8B5D-83C0AD1CF6F6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16E6F9-994A-41AA-909C-91F44DC46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95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6E6F9-994A-41AA-909C-91F44DC468B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944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AEE42-F436-43A6-B179-1315A4FE71C9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7D20-D536-4CDD-9E9B-E35B1CEBE8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63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AEE42-F436-43A6-B179-1315A4FE71C9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7D20-D536-4CDD-9E9B-E35B1CEBE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9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AEE42-F436-43A6-B179-1315A4FE71C9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7D20-D536-4CDD-9E9B-E35B1CEBE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35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AEE42-F436-43A6-B179-1315A4FE71C9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7D20-D536-4CDD-9E9B-E35B1CEBE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62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AEE42-F436-43A6-B179-1315A4FE71C9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7D20-D536-4CDD-9E9B-E35B1CEBE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55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AEE42-F436-43A6-B179-1315A4FE71C9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7D20-D536-4CDD-9E9B-E35B1CEBE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43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AEE42-F436-43A6-B179-1315A4FE71C9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7D20-D536-4CDD-9E9B-E35B1CEBE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79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AEE42-F436-43A6-B179-1315A4FE71C9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7D20-D536-4CDD-9E9B-E35B1CEBE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76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AEE42-F436-43A6-B179-1315A4FE71C9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7D20-D536-4CDD-9E9B-E35B1CEBE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81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AEE42-F436-43A6-B179-1315A4FE71C9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7D20-D536-4CDD-9E9B-E35B1CEBE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27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AEE42-F436-43A6-B179-1315A4FE71C9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7D20-D536-4CDD-9E9B-E35B1CEBE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87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5AEE42-F436-43A6-B179-1315A4FE71C9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67D20-D536-4CDD-9E9B-E35B1CEBE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91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hyperlink" Target="http://www.opp.psu.edu/about-opp/divisions/ee/util/steam-services/" TargetMode="Externa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pp.psu.edu/intranet/hr/safety-and-workers-compentsation-information/safety-information/forms-1/Energized%20Electrical%20Work%20Permit.pdf/view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pp.psu.edu/intranet/hr/safety-and-workers-compentsation-information/safety-information/safety-manual/hot-work-permit-program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.png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ransportation.psu.edu/transportation/parking/visitor/Visitor-Parking-Information.cfm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colorTemperature colorTemp="11200"/>
                    </a14:imgEffect>
                    <a14:imgEffect>
                      <a14:brightnessContrast brigh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13330" r="17094" b="10667"/>
          <a:stretch/>
        </p:blipFill>
        <p:spPr>
          <a:xfrm>
            <a:off x="0" y="1484722"/>
            <a:ext cx="9144000" cy="53732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304800"/>
            <a:ext cx="5486400" cy="1143000"/>
          </a:xfrm>
        </p:spPr>
        <p:txBody>
          <a:bodyPr/>
          <a:lstStyle/>
          <a:p>
            <a:r>
              <a:rPr lang="en-US" dirty="0"/>
              <a:t>Penn State University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19600" y="1143000"/>
            <a:ext cx="3276600" cy="12954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Steam Services</a:t>
            </a:r>
          </a:p>
          <a:p>
            <a:r>
              <a:rPr lang="en-US" dirty="0">
                <a:solidFill>
                  <a:schemeClr val="tx1"/>
                </a:solidFill>
              </a:rPr>
              <a:t>Safety Orientation</a:t>
            </a:r>
          </a:p>
        </p:txBody>
      </p:sp>
      <p:pic>
        <p:nvPicPr>
          <p:cNvPr id="10243" name="Picture 3" descr="C:\Users\pem4\AppData\Local\Microsoft\Windows\Temporary Internet Files\Content.Outlook\33ZKSYO7\Steam Badge reverse (2)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2932182" cy="292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891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Lockout / </a:t>
            </a:r>
            <a:r>
              <a:rPr lang="en-US" dirty="0" err="1"/>
              <a:t>Tagout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95300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Lockout/</a:t>
            </a:r>
            <a:r>
              <a:rPr lang="en-US" dirty="0" err="1"/>
              <a:t>TagOut</a:t>
            </a:r>
            <a:r>
              <a:rPr lang="en-US" dirty="0"/>
              <a:t> is a program to ensure </a:t>
            </a:r>
          </a:p>
          <a:p>
            <a:pPr marL="0" indent="0">
              <a:buNone/>
            </a:pPr>
            <a:r>
              <a:rPr lang="en-US" dirty="0"/>
              <a:t>     worker protection against energy 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dirty="0"/>
              <a:t>     sources during maintenance work.  </a:t>
            </a:r>
          </a:p>
          <a:p>
            <a:pPr>
              <a:spcAft>
                <a:spcPts val="600"/>
              </a:spcAft>
            </a:pPr>
            <a:r>
              <a:rPr lang="en-US" dirty="0"/>
              <a:t>Steam Services has detailed Lock/Tag program that must be followed.  See your leader for details.</a:t>
            </a:r>
          </a:p>
          <a:p>
            <a:pPr>
              <a:spcAft>
                <a:spcPts val="600"/>
              </a:spcAft>
            </a:pPr>
            <a:r>
              <a:rPr lang="en-US" dirty="0"/>
              <a:t>Everyone must have and use their own lock and tag when working on any piece of equipment.  No one is permitted to work under or remove some else’s Lock/Tag.</a:t>
            </a:r>
          </a:p>
          <a:p>
            <a:pPr>
              <a:spcAft>
                <a:spcPts val="600"/>
              </a:spcAft>
            </a:pPr>
            <a:r>
              <a:rPr lang="en-US" dirty="0"/>
              <a:t>Personal locks shall be immediately removed following the completion of your work.</a:t>
            </a:r>
          </a:p>
        </p:txBody>
      </p:sp>
      <p:pic>
        <p:nvPicPr>
          <p:cNvPr id="1026" name="Picture 2" descr="http://www.martechnical.com/i/lockout_tagout_lot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0" y="1066800"/>
            <a:ext cx="24384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0818306"/>
      </p:ext>
    </p:extLst>
  </p:cSld>
  <p:clrMapOvr>
    <a:masterClrMapping/>
  </p:clrMapOvr>
  <p:transition spd="slow" advTm="15000">
    <p:push dir="u"/>
    <p:sndAc>
      <p:stSnd>
        <p:snd r:embed="rId2" name="whoosh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Confined Spaces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A confined space is a work area that is enclosed or partially enclosed, not intended for continuous occupancy, and has limited means for entry or exit.</a:t>
            </a:r>
          </a:p>
          <a:p>
            <a:pPr lvl="1"/>
            <a:r>
              <a:rPr lang="en-US" dirty="0"/>
              <a:t>Examples include: Inside boilers/ furnaces, manholes, silos, large pipelines, etc.</a:t>
            </a:r>
          </a:p>
          <a:p>
            <a:r>
              <a:rPr lang="en-US" dirty="0"/>
              <a:t>All confined spaces require a completed permit by an authorized Entry Supervisor</a:t>
            </a:r>
          </a:p>
          <a:p>
            <a:r>
              <a:rPr lang="en-US" dirty="0"/>
              <a:t>Dedicated Safety Attendant is required at all times</a:t>
            </a:r>
          </a:p>
          <a:p>
            <a:r>
              <a:rPr lang="en-US" dirty="0"/>
              <a:t>Air monitoring equipment shall be calibrated and in use at all times</a:t>
            </a:r>
          </a:p>
        </p:txBody>
      </p:sp>
      <p:pic>
        <p:nvPicPr>
          <p:cNvPr id="3074" name="Picture 2" descr="http://www.pasco-wa.gov/images/pages/N854/confined-space-sig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486400"/>
            <a:ext cx="1955532" cy="122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0402942"/>
      </p:ext>
    </p:extLst>
  </p:cSld>
  <p:clrMapOvr>
    <a:masterClrMapping/>
  </p:clrMapOvr>
  <p:transition spd="slow" advTm="15000">
    <p:push dir="u"/>
    <p:sndAc>
      <p:stSnd>
        <p:snd r:embed="rId2" name="whoosh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Electrical Safety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Electrical Safety is defined by NFPA 70E</a:t>
            </a:r>
          </a:p>
          <a:p>
            <a:r>
              <a:rPr lang="en-US" dirty="0"/>
              <a:t>Energized work is not permitted without PSU approval using </a:t>
            </a:r>
            <a:r>
              <a:rPr lang="en-US" dirty="0">
                <a:hlinkClick r:id="rId3"/>
              </a:rPr>
              <a:t>Energized Work Permit</a:t>
            </a:r>
            <a:r>
              <a:rPr lang="en-US" dirty="0"/>
              <a:t> form</a:t>
            </a:r>
          </a:p>
          <a:p>
            <a:r>
              <a:rPr lang="en-US" dirty="0"/>
              <a:t>Appropriate Arc Flash gear must be used for troubleshooting and testing LIVE equipment.</a:t>
            </a:r>
          </a:p>
        </p:txBody>
      </p:sp>
      <p:pic>
        <p:nvPicPr>
          <p:cNvPr id="4098" name="Picture 2" descr="http://www.electrical-safety-store.com/media/catalog/product/cache/1/image/9df78eab33525d08d6e5fb8d27136e95/2/0/2012_nfpa_7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324" y="4419600"/>
            <a:ext cx="1861443" cy="242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1023081"/>
      </p:ext>
    </p:extLst>
  </p:cSld>
  <p:clrMapOvr>
    <a:masterClrMapping/>
  </p:clrMapOvr>
  <p:transition spd="slow" advTm="10000">
    <p:push dir="u"/>
    <p:sndAc>
      <p:stSnd>
        <p:snd r:embed="rId2" name="whoosh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191000"/>
            <a:ext cx="23812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Fall Protection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Fall protection is required for all work above 6 feet.</a:t>
            </a:r>
          </a:p>
          <a:p>
            <a:r>
              <a:rPr lang="en-US" dirty="0"/>
              <a:t>Protective handrail and personal fall arrest systems must meet OSHA requirements</a:t>
            </a:r>
          </a:p>
          <a:p>
            <a:r>
              <a:rPr lang="en-US" dirty="0"/>
              <a:t>Floor openings, pits, &amp; excavations must be guarded against falls </a:t>
            </a:r>
          </a:p>
        </p:txBody>
      </p:sp>
    </p:spTree>
    <p:extLst>
      <p:ext uri="{BB962C8B-B14F-4D97-AF65-F5344CB8AC3E}">
        <p14:creationId xmlns:p14="http://schemas.microsoft.com/office/powerpoint/2010/main" val="2360462571"/>
      </p:ext>
    </p:extLst>
  </p:cSld>
  <p:clrMapOvr>
    <a:masterClrMapping/>
  </p:clrMapOvr>
  <p:transition spd="slow" advTm="10000">
    <p:push dir="u"/>
    <p:sndAc>
      <p:stSnd>
        <p:snd r:embed="rId2" name="whoosh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Aerial Lifts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Aerial Lift Certification IS REQUIRED to operate an aerial lift.</a:t>
            </a:r>
          </a:p>
          <a:p>
            <a:r>
              <a:rPr lang="en-US" dirty="0"/>
              <a:t>Contractors are not permitted to operate PSU aerial lifts.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146" name="Picture 2" descr="https://www.wieseusa.com/cmss_files/imagelibrary/lift_grou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248149"/>
            <a:ext cx="321945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4344090"/>
      </p:ext>
    </p:extLst>
  </p:cSld>
  <p:clrMapOvr>
    <a:masterClrMapping/>
  </p:clrMapOvr>
  <p:transition spd="slow" advTm="10000">
    <p:push dir="u"/>
    <p:sndAc>
      <p:stSnd>
        <p:snd r:embed="rId2" name="whoosh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Hot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Hot Work permits </a:t>
            </a:r>
            <a:r>
              <a:rPr lang="en-US" dirty="0"/>
              <a:t>are required for all welding, brazing, torching, soldering and cutting where combustible material is present.</a:t>
            </a:r>
          </a:p>
          <a:p>
            <a:r>
              <a:rPr lang="en-US" dirty="0"/>
              <a:t>Only trained employees can perform this work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39650"/>
            <a:ext cx="2743200" cy="181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http://d35gqh05wwjv5k.cloudfront.net/media/catalog/product/h/o/hot-work-permit-safety-signs-67956-b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362" y="4996325"/>
            <a:ext cx="26193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644697"/>
      </p:ext>
    </p:extLst>
  </p:cSld>
  <p:clrMapOvr>
    <a:masterClrMapping/>
  </p:clrMapOvr>
  <p:transition spd="slow" advTm="10000">
    <p:push dir="u"/>
    <p:sndAc>
      <p:stSnd>
        <p:snd r:embed="rId2" name="whoosh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Fork Truck Operation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Fork Truck Operation Certification IS REQUIRED to operate a Fork Truck.</a:t>
            </a:r>
          </a:p>
          <a:p>
            <a:r>
              <a:rPr lang="en-US" dirty="0"/>
              <a:t>Contractors are not permitted to operate PSU fork trucks.</a:t>
            </a:r>
          </a:p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114800"/>
            <a:ext cx="285750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7390707"/>
      </p:ext>
    </p:extLst>
  </p:cSld>
  <p:clrMapOvr>
    <a:masterClrMapping/>
  </p:clrMapOvr>
  <p:transition spd="slow" advTm="10000">
    <p:push dir="u"/>
    <p:sndAc>
      <p:stSnd>
        <p:snd r:embed="rId2" name="whoosh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341791"/>
            <a:ext cx="2278454" cy="1516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Asbestos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85531"/>
            <a:ext cx="8229600" cy="4525963"/>
          </a:xfrm>
        </p:spPr>
        <p:txBody>
          <a:bodyPr/>
          <a:lstStyle/>
          <a:p>
            <a:r>
              <a:rPr lang="en-US" dirty="0"/>
              <a:t>DO NOT attempt to handle asbestos.</a:t>
            </a:r>
          </a:p>
          <a:p>
            <a:r>
              <a:rPr lang="en-US" dirty="0"/>
              <a:t>There is asbestos in both East Campus and West Campus Steam Plants.</a:t>
            </a:r>
          </a:p>
          <a:p>
            <a:r>
              <a:rPr lang="en-US" dirty="0"/>
              <a:t>If you come in contact with insulation that could be asbestos, contact Steam Services Leadership immediately.</a:t>
            </a:r>
          </a:p>
          <a:p>
            <a:r>
              <a:rPr lang="en-US" dirty="0"/>
              <a:t>Asbestos contractors must be on PSU approved vendor list.</a:t>
            </a:r>
          </a:p>
        </p:txBody>
      </p:sp>
    </p:spTree>
    <p:extLst>
      <p:ext uri="{BB962C8B-B14F-4D97-AF65-F5344CB8AC3E}">
        <p14:creationId xmlns:p14="http://schemas.microsoft.com/office/powerpoint/2010/main" val="1417648774"/>
      </p:ext>
    </p:extLst>
  </p:cSld>
  <p:clrMapOvr>
    <a:masterClrMapping/>
  </p:clrMapOvr>
  <p:transition spd="slow" advTm="10000">
    <p:push dir="u"/>
    <p:sndAc>
      <p:stSnd>
        <p:snd r:embed="rId2" name="whoosh.wav"/>
      </p:stSnd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44562"/>
          </a:xfrm>
        </p:spPr>
        <p:txBody>
          <a:bodyPr/>
          <a:lstStyle/>
          <a:p>
            <a:r>
              <a:rPr lang="en-US" dirty="0"/>
              <a:t>Tours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486400"/>
          </a:xfrm>
        </p:spPr>
        <p:txBody>
          <a:bodyPr>
            <a:normAutofit fontScale="55000" lnSpcReduction="20000"/>
          </a:bodyPr>
          <a:lstStyle/>
          <a:p>
            <a:pPr lvl="0"/>
            <a:r>
              <a:rPr lang="en-US" dirty="0"/>
              <a:t>General Information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All tours must be scheduled through Steam Services Personnel. 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Do not wander around the site.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Except for handrails, Do NOT touch anything.  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Someone with extensive Steam Service’s experience will lead your tour.  Stay close to your leader.  Don’t get separated from your group.</a:t>
            </a:r>
          </a:p>
          <a:p>
            <a:pPr lvl="0"/>
            <a:r>
              <a:rPr lang="en-US" dirty="0"/>
              <a:t>Required Clothing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If you don’t have your own, you will be provided Personal Protective Equipment [PPE] including Hardhat, Safety Glasses and Hearing Protection.  You must wear them at all times.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No open-toed shoes.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Cotton Clothing is recommended. </a:t>
            </a:r>
          </a:p>
          <a:p>
            <a:r>
              <a:rPr lang="en-US" dirty="0"/>
              <a:t>Photographs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Photographs are permitted.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Do not take pictures of anyone without their permission.</a:t>
            </a:r>
          </a:p>
          <a:p>
            <a:pPr lvl="0"/>
            <a:r>
              <a:rPr lang="en-US" dirty="0"/>
              <a:t>Backpacks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You are responsible for your belongings.  There is no secure place to stow them.  </a:t>
            </a:r>
          </a:p>
          <a:p>
            <a:pPr lvl="0"/>
            <a:r>
              <a:rPr lang="en-US" dirty="0"/>
              <a:t>Questions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We encourage your questions.  The people who work here are experts and proud of their facility.  They will be happy to assist you and answer all your questions.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22224"/>
      </p:ext>
    </p:extLst>
  </p:cSld>
  <p:clrMapOvr>
    <a:masterClrMapping/>
  </p:clrMapOvr>
  <p:transition spd="slow" advTm="10000">
    <p:push dir="u"/>
    <p:sndAc>
      <p:stSnd>
        <p:snd r:embed="rId2" name="whoosh.wav"/>
      </p:stSnd>
    </p:sndAc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1828800"/>
          </a:xfrm>
        </p:spPr>
        <p:txBody>
          <a:bodyPr>
            <a:noAutofit/>
          </a:bodyPr>
          <a:lstStyle/>
          <a:p>
            <a:r>
              <a:rPr lang="en-US" sz="2800" dirty="0"/>
              <a:t>This completes Penn State Steam Services’ Safety Orientation Program.  If you have questions, please contact Steam Service’s Leadership.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Thank you.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679" y="2408349"/>
            <a:ext cx="3840521" cy="3832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432570"/>
      </p:ext>
    </p:extLst>
  </p:cSld>
  <p:clrMapOvr>
    <a:masterClrMapping/>
  </p:clrMapOvr>
  <p:transition spd="slow" advTm="5000">
    <p:push dir="u"/>
    <p:sndAc>
      <p:stSnd>
        <p:snd r:embed="rId2" name="whoosh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23333" y="5334000"/>
            <a:ext cx="8229600" cy="1295400"/>
          </a:xfrm>
        </p:spPr>
        <p:txBody>
          <a:bodyPr>
            <a:normAutofit fontScale="90000"/>
          </a:bodyPr>
          <a:lstStyle/>
          <a:p>
            <a:r>
              <a:rPr lang="en-US" dirty="0"/>
              <a:t>Paul Moser, P.E.</a:t>
            </a:r>
            <a:br>
              <a:rPr lang="en-US" dirty="0"/>
            </a:br>
            <a:r>
              <a:rPr lang="en-US" sz="1800" dirty="0"/>
              <a:t>814-321-3760</a:t>
            </a:r>
            <a:br>
              <a:rPr lang="en-US" dirty="0"/>
            </a:br>
            <a:r>
              <a:rPr lang="en-US" sz="2200" dirty="0"/>
              <a:t>Superintendent – Steam Services</a:t>
            </a:r>
            <a:br>
              <a:rPr lang="en-US" sz="2200" dirty="0"/>
            </a:br>
            <a:r>
              <a:rPr lang="en-US" sz="2200" dirty="0"/>
              <a:t>Penn State University</a:t>
            </a:r>
            <a:endParaRPr lang="en-US" dirty="0"/>
          </a:p>
        </p:txBody>
      </p:sp>
      <p:pic>
        <p:nvPicPr>
          <p:cNvPr id="4" name="Paul_39_s_intro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9318" y="152400"/>
            <a:ext cx="9108541" cy="512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190962"/>
      </p:ext>
    </p:extLst>
  </p:cSld>
  <p:clrMapOvr>
    <a:masterClrMapping/>
  </p:clrMapOvr>
  <p:transition spd="slow" advTm="52000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Steam Services Leadership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47800" y="4800600"/>
            <a:ext cx="1676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Tim Patterson</a:t>
            </a:r>
          </a:p>
          <a:p>
            <a:r>
              <a:rPr lang="en-US" sz="1200" dirty="0"/>
              <a:t>Supervisor – Steam Plants</a:t>
            </a:r>
          </a:p>
          <a:p>
            <a:r>
              <a:rPr lang="en-US" sz="1200" dirty="0"/>
              <a:t>814-810-8053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71600" y="3200400"/>
            <a:ext cx="1926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Steve Nelson</a:t>
            </a:r>
          </a:p>
          <a:p>
            <a:r>
              <a:rPr lang="en-US" sz="1200" dirty="0"/>
              <a:t>Lead Maintenance Mechanic - Steam Plants</a:t>
            </a:r>
          </a:p>
          <a:p>
            <a:r>
              <a:rPr lang="en-US" sz="1200" dirty="0"/>
              <a:t>814-777-3154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98103" y="4936866"/>
            <a:ext cx="15240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Todd Campbell</a:t>
            </a:r>
          </a:p>
          <a:p>
            <a:r>
              <a:rPr lang="en-US" sz="1200" dirty="0"/>
              <a:t>Lead Distribution Mechanic – Steam Distribution</a:t>
            </a:r>
          </a:p>
          <a:p>
            <a:r>
              <a:rPr lang="en-US" sz="1200" dirty="0"/>
              <a:t>814-777-0546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6200" y="2794154"/>
            <a:ext cx="2133601" cy="5032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Power Plants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867400" y="2790312"/>
            <a:ext cx="2133601" cy="5032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Distribution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104321" y="2794154"/>
            <a:ext cx="2305879" cy="5032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Staff Assistant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267199" y="3200400"/>
            <a:ext cx="1524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Katie Deitrich</a:t>
            </a:r>
          </a:p>
          <a:p>
            <a:r>
              <a:rPr lang="en-US" sz="1200" dirty="0"/>
              <a:t>Administrative Support Specialist</a:t>
            </a:r>
          </a:p>
          <a:p>
            <a:r>
              <a:rPr lang="en-US" sz="1200" dirty="0"/>
              <a:t>814-865-6515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6" t="6922" r="47403" b="50000"/>
          <a:stretch/>
        </p:blipFill>
        <p:spPr>
          <a:xfrm>
            <a:off x="3210811" y="1387728"/>
            <a:ext cx="1104719" cy="128883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267200" y="1487269"/>
            <a:ext cx="1676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Paul Moser</a:t>
            </a:r>
          </a:p>
          <a:p>
            <a:r>
              <a:rPr lang="en-US" sz="1200" dirty="0"/>
              <a:t>Superintendent</a:t>
            </a:r>
          </a:p>
          <a:p>
            <a:r>
              <a:rPr lang="en-US" sz="1200" dirty="0"/>
              <a:t>814-321-3760</a:t>
            </a:r>
          </a:p>
        </p:txBody>
      </p:sp>
      <p:pic>
        <p:nvPicPr>
          <p:cNvPr id="1028" name="Picture 4" descr="E:\J.P.Sorah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0375" y="-4143375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7498103" y="3200400"/>
            <a:ext cx="13916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Vinny Hood</a:t>
            </a:r>
          </a:p>
          <a:p>
            <a:r>
              <a:rPr lang="en-US" sz="1200" dirty="0"/>
              <a:t>Steam Distribution Supervisor – Steam Distribution</a:t>
            </a:r>
          </a:p>
          <a:p>
            <a:r>
              <a:rPr lang="en-US" sz="1200" dirty="0"/>
              <a:t>814-571-3263</a:t>
            </a:r>
          </a:p>
        </p:txBody>
      </p:sp>
      <p:pic>
        <p:nvPicPr>
          <p:cNvPr id="1026" name="Picture 2" descr="E:\Steve Nelson Pictur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2" r="11558"/>
          <a:stretch/>
        </p:blipFill>
        <p:spPr bwMode="auto">
          <a:xfrm>
            <a:off x="160954" y="3214766"/>
            <a:ext cx="1184755" cy="128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person, wall, indoor, clothing&#10;&#10;Description automatically generated">
            <a:extLst>
              <a:ext uri="{FF2B5EF4-FFF2-40B4-BE49-F238E27FC236}">
                <a16:creationId xmlns:a16="http://schemas.microsoft.com/office/drawing/2014/main" id="{4F0F9C5E-FA8A-44BD-90CF-5A6615F947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812" y="3199268"/>
            <a:ext cx="1016442" cy="1527978"/>
          </a:xfrm>
          <a:prstGeom prst="rect">
            <a:avLst/>
          </a:prstGeom>
        </p:spPr>
      </p:pic>
      <p:pic>
        <p:nvPicPr>
          <p:cNvPr id="5" name="Picture 4" descr="A person wearing a hat&#10;&#10;Description automatically generated with low confidence">
            <a:extLst>
              <a:ext uri="{FF2B5EF4-FFF2-40B4-BE49-F238E27FC236}">
                <a16:creationId xmlns:a16="http://schemas.microsoft.com/office/drawing/2014/main" id="{B6340CEE-F523-455A-89AD-070D84376FC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129" y="4825490"/>
            <a:ext cx="1205974" cy="1499110"/>
          </a:xfrm>
          <a:prstGeom prst="rect">
            <a:avLst/>
          </a:prstGeom>
        </p:spPr>
      </p:pic>
      <p:pic>
        <p:nvPicPr>
          <p:cNvPr id="10" name="Picture 9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6EFD0B22-7118-4743-B809-9DC3EBF49D2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567" y="3214766"/>
            <a:ext cx="1236536" cy="1510564"/>
          </a:xfrm>
          <a:prstGeom prst="rect">
            <a:avLst/>
          </a:prstGeom>
        </p:spPr>
      </p:pic>
      <p:pic>
        <p:nvPicPr>
          <p:cNvPr id="15" name="Picture 14" descr="A person wearing a safety vest&#10;&#10;Description automatically generated with medium confidence">
            <a:extLst>
              <a:ext uri="{FF2B5EF4-FFF2-40B4-BE49-F238E27FC236}">
                <a16:creationId xmlns:a16="http://schemas.microsoft.com/office/drawing/2014/main" id="{9950D772-6FDE-441C-86B7-A003365E4C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1" y="4815882"/>
            <a:ext cx="1280465" cy="149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241848"/>
      </p:ext>
    </p:extLst>
  </p:cSld>
  <p:clrMapOvr>
    <a:masterClrMapping/>
  </p:clrMapOvr>
  <p:transition spd="slow" advTm="10000">
    <p:push dir="u"/>
    <p:sndAc>
      <p:stSnd>
        <p:snd r:embed="rId2" name="whoosh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Important Phone Numbers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8686800" cy="4953000"/>
          </a:xfrm>
        </p:spPr>
        <p:txBody>
          <a:bodyPr>
            <a:normAutofit/>
          </a:bodyPr>
          <a:lstStyle/>
          <a:p>
            <a:r>
              <a:rPr lang="en-US" b="1" dirty="0"/>
              <a:t>Emergency					911</a:t>
            </a:r>
          </a:p>
          <a:p>
            <a:r>
              <a:rPr lang="en-US" dirty="0"/>
              <a:t>Steam Services, Main Plant		</a:t>
            </a:r>
            <a:r>
              <a:rPr lang="en-US" sz="2800" dirty="0"/>
              <a:t>814-865-6515</a:t>
            </a:r>
          </a:p>
          <a:p>
            <a:r>
              <a:rPr lang="en-US" dirty="0"/>
              <a:t>OPP Safety Office</a:t>
            </a:r>
          </a:p>
          <a:p>
            <a:pPr lvl="1"/>
            <a:r>
              <a:rPr lang="en-US" dirty="0"/>
              <a:t>George Benko				814-421-8412</a:t>
            </a:r>
          </a:p>
          <a:p>
            <a:pPr lvl="1"/>
            <a:r>
              <a:rPr lang="en-US" dirty="0"/>
              <a:t>Don Fronk					814-937-9873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3200" dirty="0"/>
              <a:t>Environmental Health &amp; Safety		</a:t>
            </a:r>
            <a:r>
              <a:rPr lang="en-US" dirty="0"/>
              <a:t>814-865-6391</a:t>
            </a:r>
          </a:p>
          <a:p>
            <a:pPr lvl="1"/>
            <a:r>
              <a:rPr lang="en-US" dirty="0"/>
              <a:t>Spills / Leaks</a:t>
            </a:r>
          </a:p>
          <a:p>
            <a:pPr lvl="1"/>
            <a:r>
              <a:rPr lang="en-US" dirty="0"/>
              <a:t>Hazardous Waste Handling</a:t>
            </a:r>
          </a:p>
        </p:txBody>
      </p:sp>
    </p:spTree>
    <p:extLst>
      <p:ext uri="{BB962C8B-B14F-4D97-AF65-F5344CB8AC3E}">
        <p14:creationId xmlns:p14="http://schemas.microsoft.com/office/powerpoint/2010/main" val="416772026"/>
      </p:ext>
    </p:extLst>
  </p:cSld>
  <p:clrMapOvr>
    <a:masterClrMapping/>
  </p:clrMapOvr>
  <p:transition spd="slow" advTm="10000">
    <p:push dir="u"/>
    <p:sndAc>
      <p:stSnd>
        <p:snd r:embed="rId2" name="whoosh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 in / Sign out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3276600" cy="46482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All visitors </a:t>
            </a:r>
            <a:r>
              <a:rPr lang="en-US" b="1" i="1" dirty="0"/>
              <a:t>MUST</a:t>
            </a:r>
            <a:r>
              <a:rPr lang="en-US" dirty="0"/>
              <a:t> sign in and out of the plant at the main office</a:t>
            </a:r>
            <a:br>
              <a:rPr lang="en-US" dirty="0"/>
            </a:br>
            <a:endParaRPr lang="en-US" dirty="0"/>
          </a:p>
          <a:p>
            <a:r>
              <a:rPr lang="en-US" dirty="0"/>
              <a:t>All visitors </a:t>
            </a:r>
            <a:r>
              <a:rPr lang="en-US" b="1" i="1" dirty="0"/>
              <a:t>MUST</a:t>
            </a:r>
            <a:r>
              <a:rPr lang="en-US" dirty="0"/>
              <a:t> provide a mobile number or radio channel where they can be reached while </a:t>
            </a:r>
            <a:br>
              <a:rPr lang="en-US" dirty="0"/>
            </a:br>
            <a:r>
              <a:rPr lang="en-US" dirty="0"/>
              <a:t>on site.</a:t>
            </a:r>
          </a:p>
        </p:txBody>
      </p:sp>
      <p:pic>
        <p:nvPicPr>
          <p:cNvPr id="2050" name="Picture 2" descr="G:\Steam Services\Safety &amp; Health\Safety Orientation\Sign i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" t="9048" r="19050" b="20477"/>
          <a:stretch/>
        </p:blipFill>
        <p:spPr bwMode="auto">
          <a:xfrm>
            <a:off x="3962400" y="1752600"/>
            <a:ext cx="4663440" cy="308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1259302"/>
      </p:ext>
    </p:extLst>
  </p:cSld>
  <p:clrMapOvr>
    <a:masterClrMapping/>
  </p:clrMapOvr>
  <p:transition spd="slow" advTm="10000">
    <p:push dir="u"/>
    <p:sndAc>
      <p:stSnd>
        <p:snd r:embed="rId2" name="whoosh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8" r="19421"/>
          <a:stretch/>
        </p:blipFill>
        <p:spPr bwMode="auto">
          <a:xfrm>
            <a:off x="3644685" y="1330099"/>
            <a:ext cx="5014527" cy="5038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80" y="155575"/>
            <a:ext cx="8229600" cy="917575"/>
          </a:xfrm>
        </p:spPr>
        <p:txBody>
          <a:bodyPr/>
          <a:lstStyle/>
          <a:p>
            <a:r>
              <a:rPr lang="en-US" dirty="0"/>
              <a:t>Evacuation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55676"/>
            <a:ext cx="3657600" cy="5403850"/>
          </a:xfrm>
        </p:spPr>
        <p:txBody>
          <a:bodyPr>
            <a:normAutofit fontScale="62500" lnSpcReduction="20000"/>
          </a:bodyPr>
          <a:lstStyle/>
          <a:p>
            <a:pPr>
              <a:spcAft>
                <a:spcPts val="600"/>
              </a:spcAft>
            </a:pPr>
            <a:r>
              <a:rPr lang="en-US" dirty="0"/>
              <a:t>Take time to orient yourself inside the plant. Maps are posted throughout the plant and exits are clearly marked.</a:t>
            </a:r>
          </a:p>
          <a:p>
            <a:pPr marL="0" indent="0" algn="ctr">
              <a:spcAft>
                <a:spcPts val="600"/>
              </a:spcAft>
              <a:buNone/>
            </a:pPr>
            <a:r>
              <a:rPr lang="en-US" b="1" u="sng" dirty="0"/>
              <a:t>In the unlikely event the West Campus Steam Plant must be evacuated, you will hear this </a:t>
            </a:r>
            <a:br>
              <a:rPr lang="en-US" b="1" u="sng" dirty="0"/>
            </a:br>
            <a:r>
              <a:rPr lang="en-US" b="1" u="sng" dirty="0"/>
              <a:t>sound</a:t>
            </a:r>
            <a:r>
              <a:rPr lang="en-US" b="1" dirty="0"/>
              <a:t>:</a:t>
            </a:r>
          </a:p>
          <a:p>
            <a:pPr marL="0" indent="0">
              <a:spcAft>
                <a:spcPts val="600"/>
              </a:spcAft>
              <a:buNone/>
            </a:pPr>
            <a:endParaRPr lang="en-US" dirty="0"/>
          </a:p>
          <a:p>
            <a:pPr>
              <a:spcAft>
                <a:spcPts val="600"/>
              </a:spcAft>
            </a:pPr>
            <a:r>
              <a:rPr lang="en-US" dirty="0"/>
              <a:t>Immediately exit the building from the nearest location.</a:t>
            </a:r>
          </a:p>
          <a:p>
            <a:pPr>
              <a:spcAft>
                <a:spcPts val="600"/>
              </a:spcAft>
            </a:pPr>
            <a:r>
              <a:rPr lang="en-US" dirty="0"/>
              <a:t>Report to the Muster Point shown on the site map to the right.</a:t>
            </a:r>
          </a:p>
          <a:p>
            <a:pPr marL="0" indent="0" algn="ctr">
              <a:spcAft>
                <a:spcPts val="600"/>
              </a:spcAft>
              <a:buNone/>
            </a:pPr>
            <a:r>
              <a:rPr lang="en-US" dirty="0"/>
              <a:t>Steam Services Leaders will be at the muster point with the visitor sign-in log to verify everyone has been evacuated.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6400800" y="1073150"/>
            <a:ext cx="2354580" cy="46166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Geneva"/>
                <a:ea typeface="Times New Roman"/>
                <a:cs typeface="Times New Roman"/>
              </a:rPr>
              <a:t>Muster Location on macadam Alley.  North of WCSP.</a:t>
            </a:r>
          </a:p>
        </p:txBody>
      </p:sp>
      <p:sp>
        <p:nvSpPr>
          <p:cNvPr id="9" name="5-Point Star 8"/>
          <p:cNvSpPr/>
          <p:nvPr/>
        </p:nvSpPr>
        <p:spPr>
          <a:xfrm>
            <a:off x="3937627" y="2062040"/>
            <a:ext cx="289560" cy="297180"/>
          </a:xfrm>
          <a:prstGeom prst="star5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4191000" y="1312752"/>
            <a:ext cx="2209800" cy="897878"/>
          </a:xfrm>
          <a:custGeom>
            <a:avLst/>
            <a:gdLst>
              <a:gd name="connsiteX0" fmla="*/ 1991763 w 1991763"/>
              <a:gd name="connsiteY0" fmla="*/ 0 h 1195058"/>
              <a:gd name="connsiteX1" fmla="*/ 887240 w 1991763"/>
              <a:gd name="connsiteY1" fmla="*/ 27161 h 1195058"/>
              <a:gd name="connsiteX2" fmla="*/ 0 w 1991763"/>
              <a:gd name="connsiteY2" fmla="*/ 1195058 h 1195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91763" h="1195058">
                <a:moveTo>
                  <a:pt x="1991763" y="0"/>
                </a:moveTo>
                <a:lnTo>
                  <a:pt x="887240" y="27161"/>
                </a:lnTo>
                <a:lnTo>
                  <a:pt x="0" y="1195058"/>
                </a:lnTo>
              </a:path>
            </a:pathLst>
          </a:custGeom>
          <a:noFill/>
          <a:ln>
            <a:tail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vac Hor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25630" y="3124200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269414"/>
      </p:ext>
    </p:extLst>
  </p:cSld>
  <p:clrMapOvr>
    <a:masterClrMapping/>
  </p:clrMapOvr>
  <p:transition spd="slow" advTm="15000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 Policies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Personal Protective Equipment</a:t>
            </a:r>
          </a:p>
          <a:p>
            <a:r>
              <a:rPr lang="en-US" dirty="0"/>
              <a:t>Lockout / </a:t>
            </a:r>
            <a:r>
              <a:rPr lang="en-US" dirty="0" err="1"/>
              <a:t>Tagout</a:t>
            </a:r>
            <a:endParaRPr lang="en-US" dirty="0"/>
          </a:p>
          <a:p>
            <a:r>
              <a:rPr lang="en-US" dirty="0"/>
              <a:t>Confined Space</a:t>
            </a:r>
          </a:p>
          <a:p>
            <a:r>
              <a:rPr lang="en-US" dirty="0"/>
              <a:t>Electrical Safety – NFPA 70E</a:t>
            </a:r>
          </a:p>
          <a:p>
            <a:r>
              <a:rPr lang="en-US" dirty="0"/>
              <a:t>Fall Protection</a:t>
            </a:r>
          </a:p>
          <a:p>
            <a:r>
              <a:rPr lang="en-US" dirty="0"/>
              <a:t>Aerial Lifts</a:t>
            </a:r>
          </a:p>
          <a:p>
            <a:r>
              <a:rPr lang="en-US" dirty="0"/>
              <a:t>Hot Work</a:t>
            </a:r>
          </a:p>
          <a:p>
            <a:r>
              <a:rPr lang="en-US" dirty="0"/>
              <a:t>Fork Truck Operation</a:t>
            </a:r>
          </a:p>
        </p:txBody>
      </p:sp>
    </p:spTree>
    <p:extLst>
      <p:ext uri="{BB962C8B-B14F-4D97-AF65-F5344CB8AC3E}">
        <p14:creationId xmlns:p14="http://schemas.microsoft.com/office/powerpoint/2010/main" val="4213017613"/>
      </p:ext>
    </p:extLst>
  </p:cSld>
  <p:clrMapOvr>
    <a:masterClrMapping/>
  </p:clrMapOvr>
  <p:transition spd="slow" advTm="10000">
    <p:push dir="u"/>
    <p:sndAc>
      <p:stSnd>
        <p:snd r:embed="rId2" name="whoosh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Parking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3078163"/>
          </a:xfrm>
        </p:spPr>
        <p:txBody>
          <a:bodyPr>
            <a:normAutofit fontScale="77500" lnSpcReduction="20000"/>
          </a:bodyPr>
          <a:lstStyle/>
          <a:p>
            <a:pPr>
              <a:spcAft>
                <a:spcPts val="600"/>
              </a:spcAft>
            </a:pPr>
            <a:r>
              <a:rPr lang="en-US" dirty="0"/>
              <a:t>There is no personal vehicle parking at West Campus Steam Plant.</a:t>
            </a:r>
          </a:p>
          <a:p>
            <a:pPr>
              <a:spcAft>
                <a:spcPts val="600"/>
              </a:spcAft>
            </a:pPr>
            <a:r>
              <a:rPr lang="en-US" dirty="0"/>
              <a:t>Work vehicles parked at either WCSP or ECSP must be approved by Steam Services Leadership and require a parking permit.</a:t>
            </a:r>
          </a:p>
          <a:p>
            <a:r>
              <a:rPr lang="en-US" dirty="0"/>
              <a:t>Parking Permits are required at both East and West Campus Plants and can be obtained from the Parking Office.</a:t>
            </a:r>
          </a:p>
          <a:p>
            <a:pPr marL="0" indent="0" algn="ctr">
              <a:buNone/>
            </a:pPr>
            <a:r>
              <a:rPr lang="en-US" sz="1900" dirty="0">
                <a:hlinkClick r:id="rId3"/>
              </a:rPr>
              <a:t>PSU Parking Office - Permits</a:t>
            </a:r>
            <a:endParaRPr lang="en-US" sz="19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176321"/>
      </p:ext>
    </p:extLst>
  </p:cSld>
  <p:clrMapOvr>
    <a:masterClrMapping/>
  </p:clrMapOvr>
  <p:transition spd="slow" advTm="10000">
    <p:push dir="u"/>
    <p:sndAc>
      <p:stSnd>
        <p:snd r:embed="rId2" name="whoosh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238" y="2667000"/>
            <a:ext cx="1726387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Personal Protective Equipment</a:t>
            </a:r>
            <a:br>
              <a:rPr lang="en-US" dirty="0"/>
            </a:br>
            <a:r>
              <a:rPr lang="en-US" dirty="0"/>
              <a:t>PPE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7543800" cy="51054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Hardhats and safety glasses are required </a:t>
            </a:r>
          </a:p>
          <a:p>
            <a:pPr marL="0" indent="0">
              <a:buNone/>
            </a:pPr>
            <a:r>
              <a:rPr lang="en-US" b="1" dirty="0"/>
              <a:t>    </a:t>
            </a:r>
            <a:r>
              <a:rPr lang="en-US" b="1" u="sng" dirty="0"/>
              <a:t>AT ALL TIMES</a:t>
            </a:r>
            <a:r>
              <a:rPr lang="en-US" dirty="0"/>
              <a:t> with the following Exceptions:</a:t>
            </a:r>
          </a:p>
          <a:p>
            <a:pPr lvl="1"/>
            <a:r>
              <a:rPr lang="en-US" dirty="0"/>
              <a:t>Offices, Control Rooms, Break rooms</a:t>
            </a:r>
          </a:p>
          <a:p>
            <a:r>
              <a:rPr lang="en-US" dirty="0"/>
              <a:t>Safety toed shoes are required for all personnel </a:t>
            </a:r>
            <a:r>
              <a:rPr lang="en-US" u="sng" dirty="0"/>
              <a:t>working</a:t>
            </a:r>
            <a:r>
              <a:rPr lang="en-US" dirty="0"/>
              <a:t> in the plant</a:t>
            </a:r>
          </a:p>
          <a:p>
            <a:pPr lvl="1"/>
            <a:r>
              <a:rPr lang="en-US" dirty="0"/>
              <a:t>Highly recommended for visitors</a:t>
            </a:r>
          </a:p>
          <a:p>
            <a:pPr lvl="1"/>
            <a:r>
              <a:rPr lang="en-US" dirty="0"/>
              <a:t>Safety toe caps are available</a:t>
            </a:r>
          </a:p>
          <a:p>
            <a:r>
              <a:rPr lang="en-US" dirty="0"/>
              <a:t>Hearing protection is provided and required everywhere inside WCSP and in other designated areas</a:t>
            </a:r>
          </a:p>
          <a:p>
            <a:r>
              <a:rPr lang="en-US" dirty="0"/>
              <a:t>Additional PPE required for specific jobs.</a:t>
            </a:r>
          </a:p>
        </p:txBody>
      </p:sp>
    </p:spTree>
    <p:extLst>
      <p:ext uri="{BB962C8B-B14F-4D97-AF65-F5344CB8AC3E}">
        <p14:creationId xmlns:p14="http://schemas.microsoft.com/office/powerpoint/2010/main" val="344437065"/>
      </p:ext>
    </p:extLst>
  </p:cSld>
  <p:clrMapOvr>
    <a:masterClrMapping/>
  </p:clrMapOvr>
  <p:transition spd="slow" advTm="15000">
    <p:push dir="u"/>
    <p:sndAc>
      <p:stSnd>
        <p:snd r:embed="rId2" name="whoosh.wav"/>
      </p:stSnd>
    </p:sndAc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564773</TotalTime>
  <Words>972</Words>
  <Application>Microsoft Office PowerPoint</Application>
  <PresentationFormat>On-screen Show (4:3)</PresentationFormat>
  <Paragraphs>123</Paragraphs>
  <Slides>19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Geneva</vt:lpstr>
      <vt:lpstr>Office Theme</vt:lpstr>
      <vt:lpstr>Penn State University</vt:lpstr>
      <vt:lpstr>Paul Moser, P.E. 814-321-3760 Superintendent – Steam Services Penn State University</vt:lpstr>
      <vt:lpstr>Steam Services Leadership</vt:lpstr>
      <vt:lpstr>Important Phone Numbers</vt:lpstr>
      <vt:lpstr>Sign in / Sign out</vt:lpstr>
      <vt:lpstr>Evacuation Plan</vt:lpstr>
      <vt:lpstr>Safety Policies</vt:lpstr>
      <vt:lpstr>Parking</vt:lpstr>
      <vt:lpstr>Personal Protective Equipment PPE</vt:lpstr>
      <vt:lpstr>Lockout / Tagout</vt:lpstr>
      <vt:lpstr>Confined Spaces</vt:lpstr>
      <vt:lpstr>Electrical Safety</vt:lpstr>
      <vt:lpstr>Fall Protection</vt:lpstr>
      <vt:lpstr>Aerial Lifts</vt:lpstr>
      <vt:lpstr>Hot Work</vt:lpstr>
      <vt:lpstr>Fork Truck Operation</vt:lpstr>
      <vt:lpstr>Asbestos</vt:lpstr>
      <vt:lpstr>Tours</vt:lpstr>
      <vt:lpstr>This completes Penn State Steam Services’ Safety Orientation Program.  If you have questions, please contact Steam Service’s Leadership.  Thank you.</vt:lpstr>
    </vt:vector>
  </TitlesOfParts>
  <Company>Penn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Penn State University</dc:title>
  <dc:creator>Paul E. Moser</dc:creator>
  <cp:lastModifiedBy>Deitrich, Katie</cp:lastModifiedBy>
  <cp:revision>84</cp:revision>
  <dcterms:created xsi:type="dcterms:W3CDTF">2014-08-12T12:14:03Z</dcterms:created>
  <dcterms:modified xsi:type="dcterms:W3CDTF">2022-05-17T11:50:40Z</dcterms:modified>
</cp:coreProperties>
</file>