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618232" y="2575560"/>
            <a:ext cx="344423" cy="32918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6891" y="225722"/>
            <a:ext cx="3094354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 u="heavy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1799" y="2519658"/>
            <a:ext cx="6868800" cy="4357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9" Type="http://schemas.openxmlformats.org/officeDocument/2006/relationships/image" Target="../media/image9.png"/><Relationship Id="rId10" Type="http://schemas.openxmlformats.org/officeDocument/2006/relationships/image" Target="../media/image10.jpg"/><Relationship Id="rId11" Type="http://schemas.openxmlformats.org/officeDocument/2006/relationships/image" Target="../media/image11.png"/><Relationship Id="rId12" Type="http://schemas.openxmlformats.org/officeDocument/2006/relationships/image" Target="../media/image12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73082" y="8306102"/>
            <a:ext cx="421830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D</a:t>
            </a:r>
            <a:r>
              <a:rPr dirty="0" sz="1800" spc="-5">
                <a:latin typeface="Calibri"/>
                <a:cs typeface="Calibri"/>
              </a:rPr>
              <a:t>ownload </a:t>
            </a:r>
            <a:r>
              <a:rPr dirty="0" sz="1800" spc="-10">
                <a:latin typeface="Calibri"/>
                <a:cs typeface="Calibri"/>
              </a:rPr>
              <a:t>Filtered </a:t>
            </a:r>
            <a:r>
              <a:rPr dirty="0" sz="1800" spc="-15">
                <a:latin typeface="Calibri"/>
                <a:cs typeface="Calibri"/>
              </a:rPr>
              <a:t>Data </a:t>
            </a:r>
            <a:r>
              <a:rPr dirty="0" sz="1800" spc="-5">
                <a:latin typeface="Calibri"/>
                <a:cs typeface="Calibri"/>
              </a:rPr>
              <a:t>in Space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Manager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01751" y="8580421"/>
            <a:ext cx="5676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oo</a:t>
            </a:r>
            <a:r>
              <a:rPr dirty="0" sz="1800"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0282" y="8580421"/>
            <a:ext cx="4425315" cy="139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  <a:tab pos="2328545" algn="l"/>
                <a:tab pos="3601720" algn="l"/>
              </a:tabLst>
            </a:pPr>
            <a:r>
              <a:rPr dirty="0" sz="1800">
                <a:latin typeface="Calibri"/>
                <a:cs typeface="Calibri"/>
              </a:rPr>
              <a:t>Ch</a:t>
            </a:r>
            <a:r>
              <a:rPr dirty="0" sz="1800" spc="-5">
                <a:latin typeface="Calibri"/>
                <a:cs typeface="Calibri"/>
              </a:rPr>
              <a:t>oo</a:t>
            </a:r>
            <a:r>
              <a:rPr dirty="0" sz="1800">
                <a:latin typeface="Calibri"/>
                <a:cs typeface="Calibri"/>
              </a:rPr>
              <a:t>se a</a:t>
            </a:r>
            <a:r>
              <a:rPr dirty="0" sz="1800" spc="15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 spc="-10">
                <a:latin typeface="Calibri"/>
                <a:cs typeface="Calibri"/>
              </a:rPr>
              <a:t>ev</a:t>
            </a:r>
            <a:r>
              <a:rPr dirty="0" sz="1800">
                <a:latin typeface="Calibri"/>
                <a:cs typeface="Calibri"/>
              </a:rPr>
              <a:t>el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-	Campus,	Bu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d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n</a:t>
            </a:r>
            <a:r>
              <a:rPr dirty="0" sz="1800" spc="25">
                <a:latin typeface="Calibri"/>
                <a:cs typeface="Calibri"/>
              </a:rPr>
              <a:t>g</a:t>
            </a:r>
            <a:r>
              <a:rPr dirty="0" sz="180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</a:t>
            </a:r>
            <a:r>
              <a:rPr dirty="0" sz="1800" spc="-10">
                <a:latin typeface="Calibri"/>
                <a:cs typeface="Calibri"/>
              </a:rPr>
              <a:t>Filter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Use </a:t>
            </a:r>
            <a:r>
              <a:rPr dirty="0" sz="1800" spc="-10">
                <a:latin typeface="Calibri"/>
                <a:cs typeface="Calibri"/>
              </a:rPr>
              <a:t>Drop-Downs to Filter </a:t>
            </a:r>
            <a:r>
              <a:rPr dirty="0" sz="1800" spc="-5">
                <a:latin typeface="Calibri"/>
                <a:cs typeface="Calibri"/>
              </a:rPr>
              <a:t>the </a:t>
            </a:r>
            <a:r>
              <a:rPr dirty="0" sz="1800" spc="-15">
                <a:latin typeface="Calibri"/>
                <a:cs typeface="Calibri"/>
              </a:rPr>
              <a:t>Data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Menu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Download</a:t>
            </a:r>
            <a:r>
              <a:rPr dirty="0" sz="1800" spc="4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67474" y="453784"/>
            <a:ext cx="3562985" cy="1031875"/>
          </a:xfrm>
          <a:prstGeom prst="rect">
            <a:avLst/>
          </a:prstGeom>
        </p:spPr>
        <p:txBody>
          <a:bodyPr wrap="square" lIns="0" tIns="2216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745"/>
              </a:spcBef>
            </a:pPr>
            <a:r>
              <a:rPr dirty="0" sz="2400" spc="-5">
                <a:latin typeface="Calibri"/>
                <a:cs typeface="Calibri"/>
              </a:rPr>
              <a:t>Space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Manager</a:t>
            </a:r>
            <a:endParaRPr sz="24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240"/>
              </a:spcBef>
              <a:buFont typeface="Wingdings"/>
              <a:buChar char=""/>
              <a:tabLst>
                <a:tab pos="299085" algn="l"/>
                <a:tab pos="299720" algn="l"/>
              </a:tabLst>
            </a:pPr>
            <a:r>
              <a:rPr dirty="0" sz="1800" spc="-5">
                <a:latin typeface="Calibri"/>
                <a:cs typeface="Calibri"/>
              </a:rPr>
              <a:t>Running </a:t>
            </a:r>
            <a:r>
              <a:rPr dirty="0" sz="1800" spc="-10">
                <a:latin typeface="Calibri"/>
                <a:cs typeface="Calibri"/>
              </a:rPr>
              <a:t>Reports </a:t>
            </a:r>
            <a:r>
              <a:rPr dirty="0" sz="1800" spc="-5">
                <a:latin typeface="Calibri"/>
                <a:cs typeface="Calibri"/>
              </a:rPr>
              <a:t>in Space</a:t>
            </a:r>
            <a:r>
              <a:rPr dirty="0" sz="1800" spc="4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Manager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96143" y="1460135"/>
            <a:ext cx="56769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45">
                <a:latin typeface="Calibri"/>
                <a:cs typeface="Calibri"/>
              </a:rPr>
              <a:t>R</a:t>
            </a:r>
            <a:r>
              <a:rPr dirty="0" sz="1800" spc="-5">
                <a:latin typeface="Calibri"/>
                <a:cs typeface="Calibri"/>
              </a:rPr>
              <a:t>oo</a:t>
            </a:r>
            <a:r>
              <a:rPr dirty="0" sz="1800">
                <a:latin typeface="Calibri"/>
                <a:cs typeface="Calibri"/>
              </a:rPr>
              <a:t>m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4674" y="1460135"/>
            <a:ext cx="4425315" cy="14268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354965" algn="l"/>
                <a:tab pos="355600" algn="l"/>
                <a:tab pos="2328545" algn="l"/>
                <a:tab pos="3601720" algn="l"/>
              </a:tabLst>
            </a:pPr>
            <a:r>
              <a:rPr dirty="0" sz="1800">
                <a:latin typeface="Calibri"/>
                <a:cs typeface="Calibri"/>
              </a:rPr>
              <a:t>Ch</a:t>
            </a:r>
            <a:r>
              <a:rPr dirty="0" sz="1800" spc="-5">
                <a:latin typeface="Calibri"/>
                <a:cs typeface="Calibri"/>
              </a:rPr>
              <a:t>oo</a:t>
            </a:r>
            <a:r>
              <a:rPr dirty="0" sz="1800">
                <a:latin typeface="Calibri"/>
                <a:cs typeface="Calibri"/>
              </a:rPr>
              <a:t>se</a:t>
            </a:r>
            <a:r>
              <a:rPr dirty="0" sz="1800" spc="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a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 spc="-10">
                <a:latin typeface="Calibri"/>
                <a:cs typeface="Calibri"/>
              </a:rPr>
              <a:t>ev</a:t>
            </a:r>
            <a:r>
              <a:rPr dirty="0" sz="1800">
                <a:latin typeface="Calibri"/>
                <a:cs typeface="Calibri"/>
              </a:rPr>
              <a:t>el</a:t>
            </a:r>
            <a:r>
              <a:rPr dirty="0" sz="1800" spc="-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-	Campus,	Bu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 spc="-5">
                <a:latin typeface="Calibri"/>
                <a:cs typeface="Calibri"/>
              </a:rPr>
              <a:t>l</a:t>
            </a:r>
            <a:r>
              <a:rPr dirty="0" sz="1800">
                <a:latin typeface="Calibri"/>
                <a:cs typeface="Calibri"/>
              </a:rPr>
              <a:t>d</a:t>
            </a:r>
            <a:r>
              <a:rPr dirty="0" sz="1800" spc="-10">
                <a:latin typeface="Calibri"/>
                <a:cs typeface="Calibri"/>
              </a:rPr>
              <a:t>i</a:t>
            </a:r>
            <a:r>
              <a:rPr dirty="0" sz="1800">
                <a:latin typeface="Calibri"/>
                <a:cs typeface="Calibri"/>
              </a:rPr>
              <a:t>n</a:t>
            </a:r>
            <a:r>
              <a:rPr dirty="0" sz="1800" spc="25">
                <a:latin typeface="Calibri"/>
                <a:cs typeface="Calibri"/>
              </a:rPr>
              <a:t>g</a:t>
            </a:r>
            <a:r>
              <a:rPr dirty="0" sz="1800">
                <a:latin typeface="Calibri"/>
                <a:cs typeface="Calibri"/>
              </a:rPr>
              <a:t>,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</a:t>
            </a:r>
            <a:r>
              <a:rPr dirty="0" sz="1800" spc="-10">
                <a:latin typeface="Calibri"/>
                <a:cs typeface="Calibri"/>
              </a:rPr>
              <a:t>Filter</a:t>
            </a:r>
            <a:r>
              <a:rPr dirty="0" sz="1800" spc="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Use </a:t>
            </a:r>
            <a:r>
              <a:rPr dirty="0" sz="1800" spc="-10">
                <a:latin typeface="Calibri"/>
                <a:cs typeface="Calibri"/>
              </a:rPr>
              <a:t>Drop-Downs to Filter </a:t>
            </a:r>
            <a:r>
              <a:rPr dirty="0" sz="1800" spc="-5">
                <a:latin typeface="Calibri"/>
                <a:cs typeface="Calibri"/>
              </a:rPr>
              <a:t>the </a:t>
            </a:r>
            <a:r>
              <a:rPr dirty="0" sz="1800" spc="-15">
                <a:latin typeface="Calibri"/>
                <a:cs typeface="Calibri"/>
              </a:rPr>
              <a:t>Data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155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Menu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–</a:t>
            </a:r>
            <a:endParaRPr sz="1800">
              <a:latin typeface="Calibri"/>
              <a:cs typeface="Calibri"/>
            </a:endParaRPr>
          </a:p>
          <a:p>
            <a:pPr marL="355600" indent="-342900">
              <a:lnSpc>
                <a:spcPts val="2395"/>
              </a:lnSpc>
              <a:buAutoNum type="arabicPeriod"/>
              <a:tabLst>
                <a:tab pos="354965" algn="l"/>
                <a:tab pos="355600" algn="l"/>
              </a:tabLst>
            </a:pPr>
            <a:r>
              <a:rPr dirty="0" sz="1800" spc="-5">
                <a:latin typeface="Calibri"/>
                <a:cs typeface="Calibri"/>
              </a:rPr>
              <a:t>Click </a:t>
            </a:r>
            <a:r>
              <a:rPr dirty="0" sz="1800" spc="-10">
                <a:latin typeface="Calibri"/>
                <a:cs typeface="Calibri"/>
              </a:rPr>
              <a:t>Reports</a:t>
            </a:r>
            <a:r>
              <a:rPr dirty="0" sz="1800" spc="20">
                <a:latin typeface="Calibri"/>
                <a:cs typeface="Calibri"/>
              </a:rPr>
              <a:t> </a:t>
            </a:r>
            <a:r>
              <a:rPr dirty="0" sz="2000">
                <a:latin typeface="Calibri"/>
                <a:cs typeface="Calibri"/>
              </a:rPr>
              <a:t>–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045311" y="1422605"/>
            <a:ext cx="333334" cy="334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824143" y="3381222"/>
            <a:ext cx="1666239" cy="988694"/>
          </a:xfrm>
          <a:custGeom>
            <a:avLst/>
            <a:gdLst/>
            <a:ahLst/>
            <a:cxnLst/>
            <a:rect l="l" t="t" r="r" b="b"/>
            <a:pathLst>
              <a:path w="1666240" h="988695">
                <a:moveTo>
                  <a:pt x="0" y="0"/>
                </a:moveTo>
                <a:lnTo>
                  <a:pt x="1665935" y="0"/>
                </a:lnTo>
                <a:lnTo>
                  <a:pt x="1665935" y="988288"/>
                </a:lnTo>
                <a:lnTo>
                  <a:pt x="0" y="988288"/>
                </a:lnTo>
                <a:lnTo>
                  <a:pt x="0" y="0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824143" y="4369523"/>
            <a:ext cx="1666239" cy="955040"/>
          </a:xfrm>
          <a:custGeom>
            <a:avLst/>
            <a:gdLst/>
            <a:ahLst/>
            <a:cxnLst/>
            <a:rect l="l" t="t" r="r" b="b"/>
            <a:pathLst>
              <a:path w="1666240" h="955039">
                <a:moveTo>
                  <a:pt x="0" y="0"/>
                </a:moveTo>
                <a:lnTo>
                  <a:pt x="1665935" y="0"/>
                </a:lnTo>
                <a:lnTo>
                  <a:pt x="1665935" y="954468"/>
                </a:lnTo>
                <a:lnTo>
                  <a:pt x="0" y="954468"/>
                </a:lnTo>
                <a:lnTo>
                  <a:pt x="0" y="0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824143" y="5323979"/>
            <a:ext cx="1666239" cy="1231900"/>
          </a:xfrm>
          <a:custGeom>
            <a:avLst/>
            <a:gdLst/>
            <a:ahLst/>
            <a:cxnLst/>
            <a:rect l="l" t="t" r="r" b="b"/>
            <a:pathLst>
              <a:path w="1666240" h="1231900">
                <a:moveTo>
                  <a:pt x="0" y="0"/>
                </a:moveTo>
                <a:lnTo>
                  <a:pt x="1665935" y="0"/>
                </a:lnTo>
                <a:lnTo>
                  <a:pt x="1665935" y="1231773"/>
                </a:lnTo>
                <a:lnTo>
                  <a:pt x="0" y="1231773"/>
                </a:lnTo>
                <a:lnTo>
                  <a:pt x="0" y="0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824143" y="6555752"/>
            <a:ext cx="1666239" cy="775335"/>
          </a:xfrm>
          <a:custGeom>
            <a:avLst/>
            <a:gdLst/>
            <a:ahLst/>
            <a:cxnLst/>
            <a:rect l="l" t="t" r="r" b="b"/>
            <a:pathLst>
              <a:path w="1666240" h="775334">
                <a:moveTo>
                  <a:pt x="0" y="0"/>
                </a:moveTo>
                <a:lnTo>
                  <a:pt x="1665935" y="0"/>
                </a:lnTo>
                <a:lnTo>
                  <a:pt x="1665935" y="775017"/>
                </a:lnTo>
                <a:lnTo>
                  <a:pt x="0" y="775017"/>
                </a:lnTo>
                <a:lnTo>
                  <a:pt x="0" y="0"/>
                </a:lnTo>
                <a:close/>
              </a:path>
            </a:pathLst>
          </a:custGeom>
          <a:solidFill>
            <a:srgbClr val="E9EBF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824143" y="7330770"/>
            <a:ext cx="1666239" cy="775335"/>
          </a:xfrm>
          <a:custGeom>
            <a:avLst/>
            <a:gdLst/>
            <a:ahLst/>
            <a:cxnLst/>
            <a:rect l="l" t="t" r="r" b="b"/>
            <a:pathLst>
              <a:path w="1666240" h="775334">
                <a:moveTo>
                  <a:pt x="0" y="0"/>
                </a:moveTo>
                <a:lnTo>
                  <a:pt x="1665935" y="0"/>
                </a:lnTo>
                <a:lnTo>
                  <a:pt x="1665935" y="775004"/>
                </a:lnTo>
                <a:lnTo>
                  <a:pt x="0" y="775004"/>
                </a:lnTo>
                <a:lnTo>
                  <a:pt x="0" y="0"/>
                </a:lnTo>
                <a:close/>
              </a:path>
            </a:pathLst>
          </a:custGeom>
          <a:solidFill>
            <a:srgbClr val="CFD5EA"/>
          </a:solidFill>
        </p:spPr>
        <p:txBody>
          <a:bodyPr wrap="square" lIns="0" tIns="0" rIns="0" bIns="0" rtlCol="0"/>
          <a:lstStyle/>
          <a:p/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282384" y="2889864"/>
          <a:ext cx="7220584" cy="52228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21485"/>
                <a:gridCol w="2341244"/>
                <a:gridCol w="1471295"/>
                <a:gridCol w="1664970"/>
              </a:tblGrid>
              <a:tr h="485011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Report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Title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25971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Where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 I</a:t>
                      </a:r>
                      <a:r>
                        <a:rPr dirty="0" sz="1400" spc="-12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find  it?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What</a:t>
                      </a:r>
                      <a:r>
                        <a:rPr dirty="0" sz="1400" spc="-2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Level?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  <a:tr h="988294">
                <a:tc>
                  <a:txBody>
                    <a:bodyPr/>
                    <a:lstStyle/>
                    <a:p>
                      <a:pPr marL="57785" marR="62420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General</a:t>
                      </a:r>
                      <a:r>
                        <a:rPr dirty="0" sz="12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Purpose 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Classroom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1778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includes building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name,</a:t>
                      </a:r>
                      <a:r>
                        <a:rPr dirty="0" sz="1100" spc="-10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room  #, seats, room Name, room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function  description, ASF based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campus.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.pdf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Space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Manager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Campus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Level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954464">
                <a:tc>
                  <a:txBody>
                    <a:bodyPr/>
                    <a:lstStyle/>
                    <a:p>
                      <a:pPr marL="57785" marR="9398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Assignable Area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by</a:t>
                      </a:r>
                      <a:r>
                        <a:rPr dirty="0" sz="1200" spc="-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Room 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Function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13906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includes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college Name, room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function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code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name,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number  of rooms with total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square</a:t>
                      </a:r>
                      <a:r>
                        <a:rPr dirty="0" sz="1100" spc="-14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feet.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.pdf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Space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Manager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Campus</a:t>
                      </a:r>
                      <a:r>
                        <a:rPr dirty="0" sz="14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Level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1231771">
                <a:tc>
                  <a:txBody>
                    <a:bodyPr/>
                    <a:lstStyle/>
                    <a:p>
                      <a:pPr marL="57785" marR="23241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Rooms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with Occupants 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and Principal 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Investigators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includes Building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number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name, room #,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ASF, capacity, budget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#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assignment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name, room type</a:t>
                      </a:r>
                      <a:r>
                        <a:rPr dirty="0" sz="1100" spc="-1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with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description,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Room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function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code with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description,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PI,</a:t>
                      </a:r>
                      <a:r>
                        <a:rPr dirty="0" sz="1100" spc="-5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occupant.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.pdf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Space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Manager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Building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Level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775011">
                <a:tc>
                  <a:txBody>
                    <a:bodyPr/>
                    <a:lstStyle/>
                    <a:p>
                      <a:pPr marL="57785" marR="2330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Rooms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Updated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in</a:t>
                      </a:r>
                      <a:r>
                        <a:rPr dirty="0" sz="12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Last 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90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Days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571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includes updates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performed,</a:t>
                      </a:r>
                      <a:r>
                        <a:rPr dirty="0" sz="1100" spc="-1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by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who, when,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group by building,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floor,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Department.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.pdf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Space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Manager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Building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Level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  <a:tr h="775011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Room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Detail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18669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 spc="-5">
                          <a:latin typeface="Calibri"/>
                          <a:cs typeface="Calibri"/>
                        </a:rPr>
                        <a:t>All Space attributes, Assigned people  and allocations.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One Page Per</a:t>
                      </a:r>
                      <a:r>
                        <a:rPr dirty="0" sz="1100" spc="-1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5">
                          <a:latin typeface="Calibri"/>
                          <a:cs typeface="Calibri"/>
                        </a:rPr>
                        <a:t>Room.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Space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Manager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Room</a:t>
                      </a:r>
                      <a:r>
                        <a:rPr dirty="0" sz="14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Level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361576" y="122464"/>
            <a:ext cx="3094355" cy="45212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LionSpaceFIS</a:t>
            </a:r>
            <a:r>
              <a:rPr dirty="0" spc="-60"/>
              <a:t> </a:t>
            </a:r>
            <a:r>
              <a:rPr dirty="0" spc="-10"/>
              <a:t>Reports</a:t>
            </a:r>
          </a:p>
        </p:txBody>
      </p:sp>
      <p:sp>
        <p:nvSpPr>
          <p:cNvPr id="16" name="object 16"/>
          <p:cNvSpPr/>
          <p:nvPr/>
        </p:nvSpPr>
        <p:spPr>
          <a:xfrm>
            <a:off x="6989064" y="3361944"/>
            <a:ext cx="512063" cy="46481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69252" y="4357115"/>
            <a:ext cx="515111" cy="46634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7010400" y="5329427"/>
            <a:ext cx="469391" cy="46329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030211" y="6539483"/>
            <a:ext cx="469391" cy="42062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054595" y="7331964"/>
            <a:ext cx="420623" cy="4206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298473" y="1395499"/>
            <a:ext cx="356277" cy="35606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766060" y="1446276"/>
            <a:ext cx="353567" cy="3383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06396" y="1740407"/>
            <a:ext cx="332231" cy="31699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703023" y="2079990"/>
            <a:ext cx="869963" cy="15329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52116" y="2275332"/>
            <a:ext cx="344423" cy="31851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854452" y="9604247"/>
            <a:ext cx="484631" cy="438911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307685" y="8558368"/>
            <a:ext cx="357631" cy="3574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991355" y="8542019"/>
            <a:ext cx="393192" cy="39319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813304" y="8560307"/>
            <a:ext cx="353567" cy="33832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2406396" y="8871204"/>
            <a:ext cx="332231" cy="31851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684635" y="9202091"/>
            <a:ext cx="868599" cy="15383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2452116" y="9432035"/>
            <a:ext cx="344423" cy="318515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LionSpaceFIS</a:t>
            </a:r>
            <a:r>
              <a:rPr dirty="0" spc="-60"/>
              <a:t> </a:t>
            </a:r>
            <a:r>
              <a:rPr dirty="0" spc="-10"/>
              <a:t>Reports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6891" y="611294"/>
            <a:ext cx="6404610" cy="172212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2400" spc="-5">
                <a:latin typeface="Calibri"/>
                <a:cs typeface="Calibri"/>
              </a:rPr>
              <a:t>Home</a:t>
            </a:r>
            <a:r>
              <a:rPr dirty="0" sz="2400" spc="-15">
                <a:latin typeface="Calibri"/>
                <a:cs typeface="Calibri"/>
              </a:rPr>
              <a:t> </a:t>
            </a:r>
            <a:r>
              <a:rPr dirty="0" sz="2400" spc="-25">
                <a:latin typeface="Calibri"/>
                <a:cs typeface="Calibri"/>
              </a:rPr>
              <a:t>Page</a:t>
            </a:r>
            <a:endParaRPr sz="2400">
              <a:latin typeface="Calibri"/>
              <a:cs typeface="Calibri"/>
            </a:endParaRPr>
          </a:p>
          <a:p>
            <a:pPr marL="207645" indent="-194945">
              <a:lnSpc>
                <a:spcPct val="100000"/>
              </a:lnSpc>
              <a:spcBef>
                <a:spcPts val="720"/>
              </a:spcBef>
              <a:buFont typeface="Wingdings"/>
              <a:buChar char=""/>
              <a:tabLst>
                <a:tab pos="208279" algn="l"/>
              </a:tabLst>
            </a:pPr>
            <a:r>
              <a:rPr dirty="0" sz="1800" spc="-5">
                <a:latin typeface="Calibri"/>
                <a:cs typeface="Calibri"/>
              </a:rPr>
              <a:t>Running </a:t>
            </a:r>
            <a:r>
              <a:rPr dirty="0" sz="1800" spc="-10">
                <a:latin typeface="Calibri"/>
                <a:cs typeface="Calibri"/>
              </a:rPr>
              <a:t>Reports from </a:t>
            </a:r>
            <a:r>
              <a:rPr dirty="0" sz="1800" spc="-5">
                <a:latin typeface="Calibri"/>
                <a:cs typeface="Calibri"/>
              </a:rPr>
              <a:t>the Home</a:t>
            </a:r>
            <a:r>
              <a:rPr dirty="0" sz="1800" spc="85">
                <a:latin typeface="Calibri"/>
                <a:cs typeface="Calibri"/>
              </a:rPr>
              <a:t> </a:t>
            </a:r>
            <a:r>
              <a:rPr dirty="0" sz="1800" spc="-15">
                <a:latin typeface="Calibri"/>
                <a:cs typeface="Calibri"/>
              </a:rPr>
              <a:t>Page</a:t>
            </a:r>
            <a:endParaRPr sz="1800">
              <a:latin typeface="Calibri"/>
              <a:cs typeface="Calibri"/>
            </a:endParaRPr>
          </a:p>
          <a:p>
            <a:pPr lvl="1" marL="858519" marR="5080" indent="-457200">
              <a:lnSpc>
                <a:spcPts val="1939"/>
              </a:lnSpc>
              <a:spcBef>
                <a:spcPts val="440"/>
              </a:spcBef>
              <a:buAutoNum type="arabicPeriod"/>
              <a:tabLst>
                <a:tab pos="857885" algn="l"/>
                <a:tab pos="858519" algn="l"/>
              </a:tabLst>
            </a:pPr>
            <a:r>
              <a:rPr dirty="0" sz="1800" spc="-5">
                <a:latin typeface="Calibri"/>
                <a:cs typeface="Calibri"/>
              </a:rPr>
              <a:t>Click the </a:t>
            </a:r>
            <a:r>
              <a:rPr dirty="0" sz="1800" spc="-10">
                <a:latin typeface="Calibri"/>
                <a:cs typeface="Calibri"/>
              </a:rPr>
              <a:t>report </a:t>
            </a:r>
            <a:r>
              <a:rPr dirty="0" sz="1800">
                <a:latin typeface="Calibri"/>
                <a:cs typeface="Calibri"/>
              </a:rPr>
              <a:t>name </a:t>
            </a:r>
            <a:r>
              <a:rPr dirty="0" sz="1800" spc="-5">
                <a:latin typeface="Calibri"/>
                <a:cs typeface="Calibri"/>
              </a:rPr>
              <a:t>in the Links section of the home page  </a:t>
            </a:r>
            <a:r>
              <a:rPr dirty="0" sz="1800" spc="-10">
                <a:latin typeface="Calibri"/>
                <a:cs typeface="Calibri"/>
              </a:rPr>
              <a:t>to </a:t>
            </a:r>
            <a:r>
              <a:rPr dirty="0" sz="1800" spc="-5">
                <a:latin typeface="Calibri"/>
                <a:cs typeface="Calibri"/>
              </a:rPr>
              <a:t>run the below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reports.</a:t>
            </a:r>
            <a:endParaRPr sz="1800">
              <a:latin typeface="Calibri"/>
              <a:cs typeface="Calibri"/>
            </a:endParaRPr>
          </a:p>
          <a:p>
            <a:pPr lvl="1" marL="858519" indent="-457200">
              <a:lnSpc>
                <a:spcPct val="100000"/>
              </a:lnSpc>
              <a:spcBef>
                <a:spcPts val="155"/>
              </a:spcBef>
              <a:buAutoNum type="arabicPeriod"/>
              <a:tabLst>
                <a:tab pos="857885" algn="l"/>
                <a:tab pos="858519" algn="l"/>
              </a:tabLst>
            </a:pPr>
            <a:r>
              <a:rPr dirty="0" sz="1800" spc="-10">
                <a:latin typeface="Calibri"/>
                <a:cs typeface="Calibri"/>
              </a:rPr>
              <a:t>Save </a:t>
            </a:r>
            <a:r>
              <a:rPr dirty="0" sz="1800" spc="-5">
                <a:latin typeface="Calibri"/>
                <a:cs typeface="Calibri"/>
              </a:rPr>
              <a:t>the</a:t>
            </a:r>
            <a:r>
              <a:rPr dirty="0" sz="180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File</a:t>
            </a:r>
            <a:endParaRPr sz="180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51799" y="2519658"/>
          <a:ext cx="6722745" cy="43573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4020"/>
                <a:gridCol w="2369820"/>
                <a:gridCol w="1228089"/>
                <a:gridCol w="1422400"/>
              </a:tblGrid>
              <a:tr h="485011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Report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Title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34798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spc="-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Where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do</a:t>
                      </a:r>
                      <a:r>
                        <a:rPr dirty="0" sz="1400" spc="-114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  find</a:t>
                      </a:r>
                      <a:r>
                        <a:rPr dirty="0" sz="1400" spc="-3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it?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Click</a:t>
                      </a:r>
                      <a:r>
                        <a:rPr dirty="0" sz="1400" spc="-15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b="1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on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1714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472C4"/>
                    </a:solidFill>
                  </a:tcPr>
                </a:tc>
              </a:tr>
              <a:tr h="811743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Room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Data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Report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33464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exports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Room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Data,</a:t>
                      </a:r>
                      <a:r>
                        <a:rPr dirty="0" sz="1100" spc="-1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plus  Assigned Occupants,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PI’s,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 functional</a:t>
                      </a:r>
                      <a:r>
                        <a:rPr dirty="0" sz="1100" spc="-4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uses.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Excel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Home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Screen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Links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785536">
                <a:tc>
                  <a:txBody>
                    <a:bodyPr/>
                    <a:lstStyle/>
                    <a:p>
                      <a:pPr marL="57785" marR="817244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Invalid</a:t>
                      </a:r>
                      <a:r>
                        <a:rPr dirty="0" sz="12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Room 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Assignments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31305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shows room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assignments</a:t>
                      </a:r>
                      <a:r>
                        <a:rPr dirty="0" sz="1100" spc="-15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  people who should not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be able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  occupy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space.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114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Excel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Home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Screen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Links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896491">
                <a:tc>
                  <a:txBody>
                    <a:bodyPr/>
                    <a:lstStyle/>
                    <a:p>
                      <a:pPr marL="57785" marR="4235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Invalid Staff</a:t>
                      </a:r>
                      <a:r>
                        <a:rPr dirty="0" sz="1200" spc="-8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Faculty  Assigned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6413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lists Faculty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who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are assigned</a:t>
                      </a:r>
                      <a:r>
                        <a:rPr dirty="0" sz="1100" spc="-9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  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Staff office and Staff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who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are  assigned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to a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Faculty</a:t>
                      </a:r>
                      <a:r>
                        <a:rPr dirty="0" sz="11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office.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.pdf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Home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Screen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Links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  <a:tr h="627480"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Admin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Listing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for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 and</a:t>
                      </a:r>
                      <a:r>
                        <a:rPr dirty="0" sz="1200" spc="-9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A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8699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includes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Admin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Listing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for F</a:t>
                      </a:r>
                      <a:r>
                        <a:rPr dirty="0" sz="1100" spc="-1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 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 totals for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all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spaces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at all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Campuses.  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Excel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Home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Screen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Links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738103">
                <a:tc>
                  <a:txBody>
                    <a:bodyPr/>
                    <a:lstStyle/>
                    <a:p>
                      <a:pPr marL="57785" marR="67627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Room</a:t>
                      </a:r>
                      <a:r>
                        <a:rPr dirty="0" sz="1200" spc="-7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Function 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Exceptions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 marR="36766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Report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lists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rooms with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F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and</a:t>
                      </a:r>
                      <a:r>
                        <a:rPr dirty="0" sz="1100" spc="-16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A 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function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less </a:t>
                      </a:r>
                      <a:r>
                        <a:rPr dirty="0" sz="1100" spc="-5">
                          <a:latin typeface="Calibri"/>
                          <a:cs typeface="Calibri"/>
                        </a:rPr>
                        <a:t>than</a:t>
                      </a:r>
                      <a:r>
                        <a:rPr dirty="0" sz="1100" spc="-7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100%.</a:t>
                      </a:r>
                      <a:endParaRPr sz="1100">
                        <a:latin typeface="Calibri"/>
                        <a:cs typeface="Calibri"/>
                      </a:endParaRPr>
                    </a:p>
                    <a:p>
                      <a:pPr marL="5778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Calibri"/>
                          <a:cs typeface="Calibri"/>
                        </a:rPr>
                        <a:t>Format:</a:t>
                      </a:r>
                      <a:r>
                        <a:rPr dirty="0" sz="1100" spc="-3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100">
                          <a:latin typeface="Calibri"/>
                          <a:cs typeface="Calibri"/>
                        </a:rPr>
                        <a:t>Excel</a:t>
                      </a:r>
                      <a:endParaRPr sz="1100">
                        <a:latin typeface="Calibri"/>
                        <a:cs typeface="Calibri"/>
                      </a:endParaRPr>
                    </a:p>
                  </a:txBody>
                  <a:tcPr marL="0" marR="0" marB="0" marT="2032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5">
                          <a:latin typeface="Calibri"/>
                          <a:cs typeface="Calibri"/>
                        </a:rPr>
                        <a:t>Home</a:t>
                      </a:r>
                      <a:r>
                        <a:rPr dirty="0" sz="1200" spc="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Screen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Links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1968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D5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Alex Gentry</dc:creator>
  <dc:title>PowerPoint Presentation</dc:title>
  <dcterms:created xsi:type="dcterms:W3CDTF">2019-07-19T20:40:28Z</dcterms:created>
  <dcterms:modified xsi:type="dcterms:W3CDTF">2019-07-19T20:40:28Z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2019-04-23T00:00:00Z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2019-07-19T00:00:00Z</vt:filetime>
  </property>
</Properties>
</file>